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Maven Pro" panose="020B0604020202020204" charset="0"/>
      <p:regular r:id="rId14"/>
      <p:bold r:id="rId15"/>
    </p:embeddedFont>
    <p:embeddedFont>
      <p:font typeface="Nunito"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9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sanborn99@live.missouristate.edu" TargetMode="External"/><Relationship Id="rId7" Type="http://schemas.openxmlformats.org/officeDocument/2006/relationships/hyperlink" Target="mailto:gbb123@live.missouristate.edu"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mailto:lepine2008@live.missouristate.edu" TargetMode="External"/><Relationship Id="rId5" Type="http://schemas.openxmlformats.org/officeDocument/2006/relationships/hyperlink" Target="mailto:kilfoy0216@live.missouristate.edu" TargetMode="External"/><Relationship Id="rId4" Type="http://schemas.openxmlformats.org/officeDocument/2006/relationships/hyperlink" Target="mailto:koch170@live.missouristate.edu"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d31f0f61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d31f0f61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ad31f0f61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ad31f0f61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ad31f0f6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ad31f0f6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sanborn99@live.missouristate.edu</a:t>
            </a:r>
            <a:endParaRPr/>
          </a:p>
          <a:p>
            <a:pPr marL="0" lvl="0" indent="0" algn="l" rtl="0">
              <a:spcBef>
                <a:spcPts val="0"/>
              </a:spcBef>
              <a:spcAft>
                <a:spcPts val="0"/>
              </a:spcAft>
              <a:buNone/>
            </a:pPr>
            <a:r>
              <a:rPr lang="en" u="sng">
                <a:solidFill>
                  <a:schemeClr val="hlink"/>
                </a:solidFill>
                <a:hlinkClick r:id="rId4"/>
              </a:rPr>
              <a:t>koch170@live.missouristate.edu</a:t>
            </a:r>
            <a:endParaRPr/>
          </a:p>
          <a:p>
            <a:pPr marL="0" lvl="0" indent="0" algn="l" rtl="0">
              <a:spcBef>
                <a:spcPts val="0"/>
              </a:spcBef>
              <a:spcAft>
                <a:spcPts val="0"/>
              </a:spcAft>
              <a:buNone/>
            </a:pPr>
            <a:r>
              <a:rPr lang="en" u="sng">
                <a:solidFill>
                  <a:schemeClr val="hlink"/>
                </a:solidFill>
                <a:hlinkClick r:id="rId5"/>
              </a:rPr>
              <a:t>kilfoy0216@live.missouristate.edu</a:t>
            </a:r>
            <a:endParaRPr/>
          </a:p>
          <a:p>
            <a:pPr marL="0" lvl="0" indent="0" algn="l" rtl="0">
              <a:spcBef>
                <a:spcPts val="0"/>
              </a:spcBef>
              <a:spcAft>
                <a:spcPts val="0"/>
              </a:spcAft>
              <a:buNone/>
            </a:pPr>
            <a:r>
              <a:rPr lang="en" u="sng">
                <a:solidFill>
                  <a:schemeClr val="hlink"/>
                </a:solidFill>
                <a:hlinkClick r:id="rId6"/>
              </a:rPr>
              <a:t>lepine2008@live.missouristate.edu</a:t>
            </a:r>
            <a:endParaRPr/>
          </a:p>
          <a:p>
            <a:pPr marL="0" lvl="0" indent="0" algn="l" rtl="0">
              <a:spcBef>
                <a:spcPts val="0"/>
              </a:spcBef>
              <a:spcAft>
                <a:spcPts val="0"/>
              </a:spcAft>
              <a:buNone/>
            </a:pPr>
            <a:r>
              <a:rPr lang="en" u="sng">
                <a:solidFill>
                  <a:schemeClr val="hlink"/>
                </a:solidFill>
                <a:hlinkClick r:id="rId7"/>
              </a:rPr>
              <a:t>gbb123@live.missouristate.edu</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acbbeea19e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acbbeea19e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cbbeea19e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cbbeea19e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cbbeea19e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cbbeea19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b="1">
                <a:solidFill>
                  <a:srgbClr val="424242"/>
                </a:solidFill>
                <a:latin typeface="Nunito"/>
                <a:ea typeface="Nunito"/>
                <a:cs typeface="Nunito"/>
                <a:sym typeface="Nunito"/>
              </a:rPr>
              <a:t>Total Estimated Hours: S1 (64), S2 (102), S3 (102), S4 (92 hours), S5 (70)</a:t>
            </a:r>
            <a:endParaRPr sz="1300" b="1">
              <a:solidFill>
                <a:srgbClr val="424242"/>
              </a:solidFill>
              <a:latin typeface="Nunito"/>
              <a:ea typeface="Nunito"/>
              <a:cs typeface="Nunito"/>
              <a:sym typeface="Nunito"/>
            </a:endParaRPr>
          </a:p>
          <a:p>
            <a:pPr marL="0" lvl="0" indent="0" algn="l" rtl="0">
              <a:lnSpc>
                <a:spcPct val="115000"/>
              </a:lnSpc>
              <a:spcBef>
                <a:spcPts val="1600"/>
              </a:spcBef>
              <a:spcAft>
                <a:spcPts val="1600"/>
              </a:spcAft>
              <a:buClr>
                <a:schemeClr val="dk1"/>
              </a:buClr>
              <a:buSzPts val="1100"/>
              <a:buFont typeface="Arial"/>
              <a:buNone/>
            </a:pPr>
            <a:r>
              <a:rPr lang="en" sz="1300" b="1">
                <a:solidFill>
                  <a:srgbClr val="424242"/>
                </a:solidFill>
                <a:latin typeface="Nunito"/>
                <a:ea typeface="Nunito"/>
                <a:cs typeface="Nunito"/>
                <a:sym typeface="Nunito"/>
              </a:rPr>
              <a:t>Total Actual Hours: S1 (44), S2 (87.5), S3 (72 hours), S4 (18 hours), S5 (42 hours)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acbbeea19e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acbbeea19e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cbbeea19e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cbbeea19e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cbbeea19e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cbbeea19e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ad31f0f61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ad31f0f61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ostgresql.or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github.com/kylelepine/CSC450-Project-4"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hyperlink" Target="mailto:koch170@live.missouristate.edu" TargetMode="External"/><Relationship Id="rId12" Type="http://schemas.openxmlformats.org/officeDocument/2006/relationships/hyperlink" Target="mailto:kilfoy0216@live.missouristate.edu"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jpg"/><Relationship Id="rId11" Type="http://schemas.openxmlformats.org/officeDocument/2006/relationships/image" Target="../media/image5.png"/><Relationship Id="rId5" Type="http://schemas.openxmlformats.org/officeDocument/2006/relationships/hyperlink" Target="mailto:sanborn99@live.missouristate.edu" TargetMode="External"/><Relationship Id="rId10" Type="http://schemas.openxmlformats.org/officeDocument/2006/relationships/hyperlink" Target="mailto:kml2008@live.missouristate.edu" TargetMode="External"/><Relationship Id="rId4" Type="http://schemas.openxmlformats.org/officeDocument/2006/relationships/hyperlink" Target="mailto:gbb123@live.missouristate.edu" TargetMode="External"/><Relationship Id="rId9"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unsplash.com/photos/SYTO3xs06f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hyperlink" Target="https://www.psycopg.or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numpy.or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github.com/jrosebr1/imuti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Fall Detection</a:t>
            </a:r>
            <a:endParaRPr/>
          </a:p>
          <a:p>
            <a:pPr marL="0" lvl="0" indent="0" algn="l" rtl="0">
              <a:spcBef>
                <a:spcPts val="0"/>
              </a:spcBef>
              <a:spcAft>
                <a:spcPts val="0"/>
              </a:spcAft>
              <a:buNone/>
            </a:pPr>
            <a:r>
              <a:rPr lang="en" sz="1700"/>
              <a:t>Group 4</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Software (cont.)</a:t>
            </a:r>
            <a:endParaRPr/>
          </a:p>
        </p:txBody>
      </p:sp>
      <p:sp>
        <p:nvSpPr>
          <p:cNvPr id="348" name="Google Shape;348;p22"/>
          <p:cNvSpPr txBox="1">
            <a:spLocks noGrp="1"/>
          </p:cNvSpPr>
          <p:nvPr>
            <p:ph type="body" idx="1"/>
          </p:nvPr>
        </p:nvSpPr>
        <p:spPr>
          <a:xfrm>
            <a:off x="1303800" y="1754600"/>
            <a:ext cx="7030500" cy="260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t>Technologies</a:t>
            </a:r>
            <a:endParaRPr b="1" u="sng"/>
          </a:p>
          <a:p>
            <a:pPr marL="457200" lvl="0" indent="-311150" algn="l" rtl="0">
              <a:spcBef>
                <a:spcPts val="1600"/>
              </a:spcBef>
              <a:spcAft>
                <a:spcPts val="0"/>
              </a:spcAft>
              <a:buSzPts val="1300"/>
              <a:buChar char="-"/>
            </a:pPr>
            <a:r>
              <a:rPr lang="en" b="1"/>
              <a:t>Postgres : </a:t>
            </a:r>
            <a:r>
              <a:rPr lang="en"/>
              <a:t>An open source object-relational database system with over 30 years of active development that has earned it a strong reputation for reliability, feature robustness, and performance.</a:t>
            </a:r>
            <a:br>
              <a:rPr lang="en"/>
            </a:br>
            <a:r>
              <a:rPr lang="en" u="sng">
                <a:solidFill>
                  <a:schemeClr val="hlink"/>
                </a:solidFill>
                <a:hlinkClick r:id="rId3"/>
              </a:rPr>
              <a:t>https://www.postgresql.org/</a:t>
            </a:r>
            <a:endParaRPr/>
          </a:p>
          <a:p>
            <a:pPr marL="457200" lvl="0" indent="0" algn="l" rtl="0">
              <a:spcBef>
                <a:spcPts val="1600"/>
              </a:spcBef>
              <a:spcAft>
                <a:spcPts val="1600"/>
              </a:spcAft>
              <a:buNone/>
            </a:pPr>
            <a:br>
              <a:rPr lang="en"/>
            </a:br>
            <a:br>
              <a:rPr lang="en"/>
            </a:br>
            <a:br>
              <a:rPr lang="en"/>
            </a:br>
            <a:br>
              <a:rPr lang="en"/>
            </a:b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Links</a:t>
            </a:r>
            <a:endParaRPr/>
          </a:p>
        </p:txBody>
      </p:sp>
      <p:pic>
        <p:nvPicPr>
          <p:cNvPr id="354" name="Google Shape;354;p23"/>
          <p:cNvPicPr preferRelativeResize="0"/>
          <p:nvPr/>
        </p:nvPicPr>
        <p:blipFill>
          <a:blip r:embed="rId3">
            <a:alphaModFix/>
          </a:blip>
          <a:stretch>
            <a:fillRect/>
          </a:stretch>
        </p:blipFill>
        <p:spPr>
          <a:xfrm>
            <a:off x="2271075" y="2203863"/>
            <a:ext cx="735775" cy="735775"/>
          </a:xfrm>
          <a:prstGeom prst="rect">
            <a:avLst/>
          </a:prstGeom>
          <a:noFill/>
          <a:ln>
            <a:noFill/>
          </a:ln>
        </p:spPr>
      </p:pic>
      <p:sp>
        <p:nvSpPr>
          <p:cNvPr id="355" name="Google Shape;355;p23"/>
          <p:cNvSpPr txBox="1"/>
          <p:nvPr/>
        </p:nvSpPr>
        <p:spPr>
          <a:xfrm>
            <a:off x="3304000" y="2354263"/>
            <a:ext cx="4513800" cy="43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u="sng">
                <a:solidFill>
                  <a:schemeClr val="hlink"/>
                </a:solidFill>
                <a:latin typeface="Nunito"/>
                <a:ea typeface="Nunito"/>
                <a:cs typeface="Nunito"/>
                <a:sym typeface="Nunito"/>
                <a:hlinkClick r:id="rId4"/>
              </a:rPr>
              <a:t>https://github.com/kylelepine/CSC450-Project-4</a:t>
            </a:r>
            <a:endParaRPr sz="1300">
              <a:solidFill>
                <a:schemeClr val="dk2"/>
              </a:solidFill>
              <a:latin typeface="Nunito"/>
              <a:ea typeface="Nunito"/>
              <a:cs typeface="Nunito"/>
              <a:sym typeface="Nunito"/>
            </a:endParaRPr>
          </a:p>
          <a:p>
            <a:pPr marL="0" lvl="0" indent="0" algn="l" rtl="0">
              <a:lnSpc>
                <a:spcPct val="115000"/>
              </a:lnSpc>
              <a:spcBef>
                <a:spcPts val="1600"/>
              </a:spcBef>
              <a:spcAft>
                <a:spcPts val="0"/>
              </a:spcAft>
              <a:buNone/>
            </a:pPr>
            <a:endParaRPr sz="1300">
              <a:solidFill>
                <a:schemeClr val="dk2"/>
              </a:solidFill>
              <a:latin typeface="Nunito"/>
              <a:ea typeface="Nunito"/>
              <a:cs typeface="Nunito"/>
              <a:sym typeface="Nunito"/>
            </a:endParaRPr>
          </a:p>
          <a:p>
            <a:pPr marL="0" lvl="0" indent="0" algn="l" rtl="0">
              <a:spcBef>
                <a:spcPts val="1600"/>
              </a:spcBef>
              <a:spcAft>
                <a:spcPts val="0"/>
              </a:spcAft>
              <a:buNone/>
            </a:pP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4"/>
          <p:cNvSpPr txBox="1">
            <a:spLocks noGrp="1"/>
          </p:cNvSpPr>
          <p:nvPr>
            <p:ph type="body" idx="1"/>
          </p:nvPr>
        </p:nvSpPr>
        <p:spPr>
          <a:xfrm>
            <a:off x="1303800" y="495250"/>
            <a:ext cx="7030500" cy="403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Gavin Burris		Logan Kilfoy	          Logan Koch</a:t>
            </a: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1600"/>
              </a:spcAft>
              <a:buNone/>
            </a:pPr>
            <a:r>
              <a:rPr lang="en" b="1" dirty="0"/>
              <a:t>Mason Sanborn		Kyle Lepine</a:t>
            </a:r>
            <a:endParaRPr b="1" dirty="0"/>
          </a:p>
        </p:txBody>
      </p:sp>
      <p:pic>
        <p:nvPicPr>
          <p:cNvPr id="283" name="Google Shape;283;p14"/>
          <p:cNvPicPr preferRelativeResize="0"/>
          <p:nvPr/>
        </p:nvPicPr>
        <p:blipFill>
          <a:blip r:embed="rId3">
            <a:alphaModFix/>
          </a:blip>
          <a:stretch>
            <a:fillRect/>
          </a:stretch>
        </p:blipFill>
        <p:spPr>
          <a:xfrm>
            <a:off x="1408850" y="2988350"/>
            <a:ext cx="1668750" cy="1720275"/>
          </a:xfrm>
          <a:prstGeom prst="rect">
            <a:avLst/>
          </a:prstGeom>
          <a:noFill/>
          <a:ln>
            <a:noFill/>
          </a:ln>
        </p:spPr>
      </p:pic>
      <p:sp>
        <p:nvSpPr>
          <p:cNvPr id="284" name="Google Shape;284;p14"/>
          <p:cNvSpPr txBox="1"/>
          <p:nvPr/>
        </p:nvSpPr>
        <p:spPr>
          <a:xfrm>
            <a:off x="1339175" y="2446300"/>
            <a:ext cx="2249700" cy="1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u="sng">
                <a:solidFill>
                  <a:schemeClr val="accent5"/>
                </a:solidFill>
                <a:hlinkClick r:id="rId4">
                  <a:extLst>
                    <a:ext uri="{A12FA001-AC4F-418D-AE19-62706E023703}">
                      <ahyp:hlinkClr xmlns:ahyp="http://schemas.microsoft.com/office/drawing/2018/hyperlinkcolor" val="tx"/>
                    </a:ext>
                  </a:extLst>
                </a:hlinkClick>
              </a:rPr>
              <a:t>gbb123@live.missouristate.edu</a:t>
            </a:r>
            <a:endParaRPr sz="500">
              <a:latin typeface="Nunito"/>
              <a:ea typeface="Nunito"/>
              <a:cs typeface="Nunito"/>
              <a:sym typeface="Nunito"/>
            </a:endParaRPr>
          </a:p>
        </p:txBody>
      </p:sp>
      <p:sp>
        <p:nvSpPr>
          <p:cNvPr id="285" name="Google Shape;285;p14"/>
          <p:cNvSpPr txBox="1"/>
          <p:nvPr/>
        </p:nvSpPr>
        <p:spPr>
          <a:xfrm>
            <a:off x="1327025" y="4609575"/>
            <a:ext cx="1832400" cy="1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u="sng">
                <a:solidFill>
                  <a:schemeClr val="accent5"/>
                </a:solidFill>
                <a:hlinkClick r:id="rId5">
                  <a:extLst>
                    <a:ext uri="{A12FA001-AC4F-418D-AE19-62706E023703}">
                      <ahyp:hlinkClr xmlns:ahyp="http://schemas.microsoft.com/office/drawing/2018/hyperlinkcolor" val="tx"/>
                    </a:ext>
                  </a:extLst>
                </a:hlinkClick>
              </a:rPr>
              <a:t>sanborn99@live.missouristate.edu</a:t>
            </a:r>
            <a:endParaRPr sz="1000">
              <a:latin typeface="Nunito"/>
              <a:ea typeface="Nunito"/>
              <a:cs typeface="Nunito"/>
              <a:sym typeface="Nunito"/>
            </a:endParaRPr>
          </a:p>
        </p:txBody>
      </p:sp>
      <p:pic>
        <p:nvPicPr>
          <p:cNvPr id="286" name="Google Shape;286;p14"/>
          <p:cNvPicPr preferRelativeResize="0"/>
          <p:nvPr/>
        </p:nvPicPr>
        <p:blipFill>
          <a:blip r:embed="rId6">
            <a:alphaModFix/>
          </a:blip>
          <a:stretch>
            <a:fillRect/>
          </a:stretch>
        </p:blipFill>
        <p:spPr>
          <a:xfrm>
            <a:off x="8232040" y="-494287"/>
            <a:ext cx="235893" cy="538535"/>
          </a:xfrm>
          <a:prstGeom prst="rect">
            <a:avLst/>
          </a:prstGeom>
          <a:noFill/>
          <a:ln>
            <a:noFill/>
          </a:ln>
        </p:spPr>
      </p:pic>
      <p:sp>
        <p:nvSpPr>
          <p:cNvPr id="287" name="Google Shape;287;p14"/>
          <p:cNvSpPr txBox="1"/>
          <p:nvPr/>
        </p:nvSpPr>
        <p:spPr>
          <a:xfrm>
            <a:off x="6026225" y="2446300"/>
            <a:ext cx="1548600" cy="1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u="sng">
                <a:solidFill>
                  <a:schemeClr val="accent5"/>
                </a:solidFill>
                <a:hlinkClick r:id="rId7">
                  <a:extLst>
                    <a:ext uri="{A12FA001-AC4F-418D-AE19-62706E023703}">
                      <ahyp:hlinkClr xmlns:ahyp="http://schemas.microsoft.com/office/drawing/2018/hyperlinkcolor" val="tx"/>
                    </a:ext>
                  </a:extLst>
                </a:hlinkClick>
              </a:rPr>
              <a:t>koch170@live.missouristate.edu</a:t>
            </a:r>
            <a:endParaRPr sz="300">
              <a:latin typeface="Nunito"/>
              <a:ea typeface="Nunito"/>
              <a:cs typeface="Nunito"/>
              <a:sym typeface="Nunito"/>
            </a:endParaRPr>
          </a:p>
        </p:txBody>
      </p:sp>
      <p:pic>
        <p:nvPicPr>
          <p:cNvPr id="288" name="Google Shape;288;p14"/>
          <p:cNvPicPr preferRelativeResize="0"/>
          <p:nvPr/>
        </p:nvPicPr>
        <p:blipFill>
          <a:blip r:embed="rId8">
            <a:alphaModFix/>
          </a:blip>
          <a:stretch>
            <a:fillRect/>
          </a:stretch>
        </p:blipFill>
        <p:spPr>
          <a:xfrm>
            <a:off x="1408850" y="837750"/>
            <a:ext cx="1668750" cy="1668751"/>
          </a:xfrm>
          <a:prstGeom prst="rect">
            <a:avLst/>
          </a:prstGeom>
          <a:noFill/>
          <a:ln>
            <a:noFill/>
          </a:ln>
        </p:spPr>
      </p:pic>
      <p:pic>
        <p:nvPicPr>
          <p:cNvPr id="289" name="Google Shape;289;p14"/>
          <p:cNvPicPr preferRelativeResize="0"/>
          <p:nvPr/>
        </p:nvPicPr>
        <p:blipFill>
          <a:blip r:embed="rId9">
            <a:alphaModFix/>
          </a:blip>
          <a:stretch>
            <a:fillRect/>
          </a:stretch>
        </p:blipFill>
        <p:spPr>
          <a:xfrm>
            <a:off x="3850825" y="2988350"/>
            <a:ext cx="1668750" cy="1668750"/>
          </a:xfrm>
          <a:prstGeom prst="rect">
            <a:avLst/>
          </a:prstGeom>
          <a:noFill/>
          <a:ln>
            <a:noFill/>
          </a:ln>
        </p:spPr>
      </p:pic>
      <p:sp>
        <p:nvSpPr>
          <p:cNvPr id="290" name="Google Shape;290;p14"/>
          <p:cNvSpPr txBox="1"/>
          <p:nvPr/>
        </p:nvSpPr>
        <p:spPr>
          <a:xfrm>
            <a:off x="3808375" y="4609575"/>
            <a:ext cx="1832400" cy="1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u="sng">
                <a:solidFill>
                  <a:schemeClr val="hlink"/>
                </a:solidFill>
                <a:hlinkClick r:id="rId10"/>
              </a:rPr>
              <a:t>kml2008@live.missouristate.edu</a:t>
            </a:r>
            <a:endParaRPr sz="1000">
              <a:latin typeface="Nunito"/>
              <a:ea typeface="Nunito"/>
              <a:cs typeface="Nunito"/>
              <a:sym typeface="Nunito"/>
            </a:endParaRPr>
          </a:p>
        </p:txBody>
      </p:sp>
      <p:pic>
        <p:nvPicPr>
          <p:cNvPr id="291" name="Google Shape;291;p14"/>
          <p:cNvPicPr preferRelativeResize="0"/>
          <p:nvPr/>
        </p:nvPicPr>
        <p:blipFill>
          <a:blip r:embed="rId11">
            <a:alphaModFix/>
          </a:blip>
          <a:stretch>
            <a:fillRect/>
          </a:stretch>
        </p:blipFill>
        <p:spPr>
          <a:xfrm>
            <a:off x="3850825" y="837750"/>
            <a:ext cx="1668750" cy="1720275"/>
          </a:xfrm>
          <a:prstGeom prst="rect">
            <a:avLst/>
          </a:prstGeom>
          <a:noFill/>
          <a:ln>
            <a:noFill/>
          </a:ln>
        </p:spPr>
      </p:pic>
      <p:sp>
        <p:nvSpPr>
          <p:cNvPr id="292" name="Google Shape;292;p14"/>
          <p:cNvSpPr txBox="1"/>
          <p:nvPr/>
        </p:nvSpPr>
        <p:spPr>
          <a:xfrm>
            <a:off x="3770863" y="2455050"/>
            <a:ext cx="1748700" cy="2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a:solidFill>
                  <a:schemeClr val="accent5"/>
                </a:solidFill>
                <a:hlinkClick r:id="rId12">
                  <a:extLst>
                    <a:ext uri="{A12FA001-AC4F-418D-AE19-62706E023703}">
                      <ahyp:hlinkClr xmlns:ahyp="http://schemas.microsoft.com/office/drawing/2018/hyperlinkcolor" val="tx"/>
                    </a:ext>
                  </a:extLst>
                </a:hlinkClick>
              </a:rPr>
              <a:t>kilfoy0216@live.missouristate.edu</a:t>
            </a:r>
            <a:endParaRPr sz="1100">
              <a:latin typeface="Nunito"/>
              <a:ea typeface="Nunito"/>
              <a:cs typeface="Nunito"/>
              <a:sym typeface="Nunito"/>
            </a:endParaRPr>
          </a:p>
        </p:txBody>
      </p:sp>
      <p:pic>
        <p:nvPicPr>
          <p:cNvPr id="1026" name="Picture 2">
            <a:extLst>
              <a:ext uri="{FF2B5EF4-FFF2-40B4-BE49-F238E27FC236}">
                <a16:creationId xmlns:a16="http://schemas.microsoft.com/office/drawing/2014/main" id="{D6205615-0A57-4614-91F3-90E9FBBBB1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75250" y="837750"/>
            <a:ext cx="1659900" cy="1659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Motivation</a:t>
            </a:r>
            <a:endParaRPr/>
          </a:p>
        </p:txBody>
      </p:sp>
      <p:sp>
        <p:nvSpPr>
          <p:cNvPr id="298" name="Google Shape;298;p15"/>
          <p:cNvSpPr txBox="1">
            <a:spLocks noGrp="1"/>
          </p:cNvSpPr>
          <p:nvPr>
            <p:ph type="body" idx="1"/>
          </p:nvPr>
        </p:nvSpPr>
        <p:spPr>
          <a:xfrm>
            <a:off x="1056750" y="191930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We want to help accelerate response time to fall-related incidents by creating software that can determine falls in real-time. We hope to achieve accurate and speedy detections to help prevent dangerous falls from turning into life-threatening altercations as the victims are rendered unable to call for help.</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sp>
        <p:nvSpPr>
          <p:cNvPr id="304" name="Google Shape;304;p16"/>
          <p:cNvSpPr txBox="1">
            <a:spLocks noGrp="1"/>
          </p:cNvSpPr>
          <p:nvPr>
            <p:ph type="body" idx="1"/>
          </p:nvPr>
        </p:nvSpPr>
        <p:spPr>
          <a:xfrm>
            <a:off x="831450" y="1671675"/>
            <a:ext cx="7481100" cy="254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Going into this project we had a basic outline of what was required by our stakeholder Snigdha, but we also had some of our own personal goals. We knew we wanted to be able to detect people by means of a camera, and then detect what kind of state they are in using a set of templates based on our own bodies. These templates are the driving idea behind our program and we are able to detect falls by comparing them to a subject in the current frame. </a:t>
            </a:r>
            <a:br>
              <a:rPr lang="en"/>
            </a:br>
            <a:endParaRPr/>
          </a:p>
          <a:p>
            <a:pPr marL="457200" lvl="0" indent="-311150" algn="l" rtl="0">
              <a:spcBef>
                <a:spcPts val="0"/>
              </a:spcBef>
              <a:spcAft>
                <a:spcPts val="0"/>
              </a:spcAft>
              <a:buSzPts val="1300"/>
              <a:buChar char="●"/>
            </a:pPr>
            <a:r>
              <a:rPr lang="en"/>
              <a:t>Our other goals mostly consist of being able to detect falls in different situations. Things like different lighting, close up and far distance, and partially obstructed situations required us to change our approach as we continued working.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Development</a:t>
            </a:r>
            <a:endParaRPr/>
          </a:p>
        </p:txBody>
      </p:sp>
      <p:sp>
        <p:nvSpPr>
          <p:cNvPr id="310" name="Google Shape;310;p17"/>
          <p:cNvSpPr txBox="1">
            <a:spLocks noGrp="1"/>
          </p:cNvSpPr>
          <p:nvPr>
            <p:ph type="body" idx="1"/>
          </p:nvPr>
        </p:nvSpPr>
        <p:spPr>
          <a:xfrm>
            <a:off x="1303800" y="1597875"/>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Total Estimated Task Hours: </a:t>
            </a:r>
            <a:r>
              <a:rPr lang="en"/>
              <a:t>202.5 Hours</a:t>
            </a:r>
            <a:endParaRPr/>
          </a:p>
          <a:p>
            <a:pPr marL="0" lvl="0" indent="0" algn="l" rtl="0">
              <a:spcBef>
                <a:spcPts val="1600"/>
              </a:spcBef>
              <a:spcAft>
                <a:spcPts val="0"/>
              </a:spcAft>
              <a:buNone/>
            </a:pPr>
            <a:r>
              <a:rPr lang="en" b="1"/>
              <a:t>Total User Story Hours: </a:t>
            </a:r>
            <a:r>
              <a:rPr lang="en"/>
              <a:t>263.5 Hours </a:t>
            </a:r>
            <a:endParaRPr/>
          </a:p>
          <a:p>
            <a:pPr marL="0" lvl="0" indent="0" algn="l" rtl="0">
              <a:spcBef>
                <a:spcPts val="1600"/>
              </a:spcBef>
              <a:spcAft>
                <a:spcPts val="0"/>
              </a:spcAft>
              <a:buNone/>
            </a:pPr>
            <a:r>
              <a:rPr lang="en" sz="1100" i="1"/>
              <a:t>(Completed Tasks)</a:t>
            </a:r>
            <a:endParaRPr sz="1100" i="1"/>
          </a:p>
          <a:p>
            <a:pPr marL="0" lvl="0" indent="0" algn="l" rtl="0">
              <a:spcBef>
                <a:spcPts val="1600"/>
              </a:spcBef>
              <a:spcAft>
                <a:spcPts val="0"/>
              </a:spcAft>
              <a:buNone/>
            </a:pPr>
            <a:r>
              <a:rPr lang="en" b="1"/>
              <a:t>Meeting Frequency: </a:t>
            </a:r>
            <a:r>
              <a:rPr lang="en"/>
              <a:t>3 - 4 per week </a:t>
            </a:r>
            <a:endParaRPr/>
          </a:p>
          <a:p>
            <a:pPr marL="0" lvl="0" indent="0" algn="l" rtl="0">
              <a:spcBef>
                <a:spcPts val="1600"/>
              </a:spcBef>
              <a:spcAft>
                <a:spcPts val="1600"/>
              </a:spcAft>
              <a:buNone/>
            </a:pPr>
            <a:r>
              <a:rPr lang="en" b="1"/>
              <a:t>Software Approach:</a:t>
            </a:r>
            <a:r>
              <a:rPr lang="en"/>
              <a:t> Agile Approach</a:t>
            </a:r>
            <a:endParaRPr/>
          </a:p>
        </p:txBody>
      </p:sp>
      <p:pic>
        <p:nvPicPr>
          <p:cNvPr id="311" name="Google Shape;311;p17"/>
          <p:cNvPicPr preferRelativeResize="0"/>
          <p:nvPr/>
        </p:nvPicPr>
        <p:blipFill>
          <a:blip r:embed="rId3">
            <a:alphaModFix/>
          </a:blip>
          <a:stretch>
            <a:fillRect/>
          </a:stretch>
        </p:blipFill>
        <p:spPr>
          <a:xfrm>
            <a:off x="5468950" y="1655075"/>
            <a:ext cx="3229524" cy="2153025"/>
          </a:xfrm>
          <a:prstGeom prst="rect">
            <a:avLst/>
          </a:prstGeom>
          <a:noFill/>
          <a:ln>
            <a:noFill/>
          </a:ln>
        </p:spPr>
      </p:pic>
      <p:sp>
        <p:nvSpPr>
          <p:cNvPr id="312" name="Google Shape;312;p17"/>
          <p:cNvSpPr txBox="1"/>
          <p:nvPr/>
        </p:nvSpPr>
        <p:spPr>
          <a:xfrm>
            <a:off x="6318100" y="3751500"/>
            <a:ext cx="2214300" cy="1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u="sng">
                <a:solidFill>
                  <a:schemeClr val="hlink"/>
                </a:solidFill>
                <a:latin typeface="Nunito"/>
                <a:ea typeface="Nunito"/>
                <a:cs typeface="Nunito"/>
                <a:sym typeface="Nunito"/>
                <a:hlinkClick r:id="rId4"/>
              </a:rPr>
              <a:t>https://unsplash.com/photos/SYTO3xs06fU</a:t>
            </a:r>
            <a:endParaRPr sz="600" i="1">
              <a:latin typeface="Nunito"/>
              <a:ea typeface="Nunito"/>
              <a:cs typeface="Nunito"/>
              <a:sym typeface="Nunito"/>
            </a:endParaRPr>
          </a:p>
          <a:p>
            <a:pPr marL="0" lvl="0" indent="0" algn="l" rtl="0">
              <a:spcBef>
                <a:spcPts val="0"/>
              </a:spcBef>
              <a:spcAft>
                <a:spcPts val="0"/>
              </a:spcAft>
              <a:buNone/>
            </a:pPr>
            <a:endParaRPr sz="700" i="1">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Functionalities</a:t>
            </a:r>
            <a:endParaRPr/>
          </a:p>
        </p:txBody>
      </p:sp>
      <p:sp>
        <p:nvSpPr>
          <p:cNvPr id="318" name="Google Shape;318;p18"/>
          <p:cNvSpPr txBox="1">
            <a:spLocks noGrp="1"/>
          </p:cNvSpPr>
          <p:nvPr>
            <p:ph type="body" idx="1"/>
          </p:nvPr>
        </p:nvSpPr>
        <p:spPr>
          <a:xfrm>
            <a:off x="1056750" y="1763725"/>
            <a:ext cx="7030500" cy="25416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a:t>Detect people that walk within the frame.</a:t>
            </a:r>
            <a:endParaRPr/>
          </a:p>
          <a:p>
            <a:pPr marL="457200" lvl="0" indent="-311150" algn="l" rtl="0">
              <a:lnSpc>
                <a:spcPct val="150000"/>
              </a:lnSpc>
              <a:spcBef>
                <a:spcPts val="0"/>
              </a:spcBef>
              <a:spcAft>
                <a:spcPts val="0"/>
              </a:spcAft>
              <a:buSzPts val="1300"/>
              <a:buChar char="●"/>
            </a:pPr>
            <a:r>
              <a:rPr lang="en"/>
              <a:t>Classify the position the people are in using templates.</a:t>
            </a:r>
            <a:endParaRPr/>
          </a:p>
          <a:p>
            <a:pPr marL="457200" lvl="0" indent="-311150" algn="l" rtl="0">
              <a:lnSpc>
                <a:spcPct val="150000"/>
              </a:lnSpc>
              <a:spcBef>
                <a:spcPts val="0"/>
              </a:spcBef>
              <a:spcAft>
                <a:spcPts val="0"/>
              </a:spcAft>
              <a:buSzPts val="1300"/>
              <a:buChar char="●"/>
            </a:pPr>
            <a:r>
              <a:rPr lang="en"/>
              <a:t>Detect when a person falls over using templates.</a:t>
            </a:r>
            <a:endParaRPr/>
          </a:p>
          <a:p>
            <a:pPr marL="457200" lvl="0" indent="-311150" algn="l" rtl="0">
              <a:lnSpc>
                <a:spcPct val="150000"/>
              </a:lnSpc>
              <a:spcBef>
                <a:spcPts val="0"/>
              </a:spcBef>
              <a:spcAft>
                <a:spcPts val="0"/>
              </a:spcAft>
              <a:buSzPts val="1300"/>
              <a:buChar char="●"/>
            </a:pPr>
            <a:r>
              <a:rPr lang="en"/>
              <a:t>Throw a flag when a fall has been detected.</a:t>
            </a:r>
            <a:endParaRPr/>
          </a:p>
          <a:p>
            <a:pPr marL="457200" lvl="0" indent="-311150" algn="l" rtl="0">
              <a:lnSpc>
                <a:spcPct val="150000"/>
              </a:lnSpc>
              <a:spcBef>
                <a:spcPts val="0"/>
              </a:spcBef>
              <a:spcAft>
                <a:spcPts val="0"/>
              </a:spcAft>
              <a:buSzPts val="1300"/>
              <a:buChar char="●"/>
            </a:pPr>
            <a:r>
              <a:rPr lang="en"/>
              <a:t>Detect falls within 0 - 25 feet of the system’s camera.</a:t>
            </a:r>
            <a:endParaRPr/>
          </a:p>
          <a:p>
            <a:pPr marL="457200" lvl="0" indent="-311150" algn="l" rtl="0">
              <a:lnSpc>
                <a:spcPct val="150000"/>
              </a:lnSpc>
              <a:spcBef>
                <a:spcPts val="0"/>
              </a:spcBef>
              <a:spcAft>
                <a:spcPts val="0"/>
              </a:spcAft>
              <a:buSzPts val="1300"/>
              <a:buChar char="●"/>
            </a:pPr>
            <a:r>
              <a:rPr lang="en"/>
              <a:t>Detect falls with an obstructed view on the subject.</a:t>
            </a:r>
            <a:endParaRPr/>
          </a:p>
          <a:p>
            <a:pPr marL="457200" lvl="0" indent="-311150" algn="l" rtl="0">
              <a:lnSpc>
                <a:spcPct val="150000"/>
              </a:lnSpc>
              <a:spcBef>
                <a:spcPts val="0"/>
              </a:spcBef>
              <a:spcAft>
                <a:spcPts val="0"/>
              </a:spcAft>
              <a:buSzPts val="1300"/>
              <a:buChar char="●"/>
            </a:pPr>
            <a:r>
              <a:rPr lang="en"/>
              <a:t>Detect falls in changing lightning conditions.</a:t>
            </a:r>
            <a:endParaRPr/>
          </a:p>
        </p:txBody>
      </p:sp>
      <p:pic>
        <p:nvPicPr>
          <p:cNvPr id="319" name="Google Shape;319;p18"/>
          <p:cNvPicPr preferRelativeResize="0"/>
          <p:nvPr/>
        </p:nvPicPr>
        <p:blipFill>
          <a:blip r:embed="rId3">
            <a:alphaModFix/>
          </a:blip>
          <a:stretch>
            <a:fillRect/>
          </a:stretch>
        </p:blipFill>
        <p:spPr>
          <a:xfrm rot="1826563">
            <a:off x="6217445" y="1244326"/>
            <a:ext cx="2576460" cy="2576467"/>
          </a:xfrm>
          <a:prstGeom prst="rect">
            <a:avLst/>
          </a:prstGeom>
          <a:noFill/>
          <a:ln>
            <a:noFill/>
          </a:ln>
        </p:spPr>
      </p:pic>
      <p:cxnSp>
        <p:nvCxnSpPr>
          <p:cNvPr id="320" name="Google Shape;320;p18"/>
          <p:cNvCxnSpPr/>
          <p:nvPr/>
        </p:nvCxnSpPr>
        <p:spPr>
          <a:xfrm flipH="1">
            <a:off x="7448836" y="1803972"/>
            <a:ext cx="113700" cy="1347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18"/>
          <p:cNvCxnSpPr/>
          <p:nvPr/>
        </p:nvCxnSpPr>
        <p:spPr>
          <a:xfrm flipH="1">
            <a:off x="7480525" y="1660113"/>
            <a:ext cx="250800" cy="329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18"/>
          <p:cNvCxnSpPr/>
          <p:nvPr/>
        </p:nvCxnSpPr>
        <p:spPr>
          <a:xfrm flipH="1">
            <a:off x="7530175" y="1938675"/>
            <a:ext cx="73800" cy="81900"/>
          </a:xfrm>
          <a:prstGeom prst="straightConnector1">
            <a:avLst/>
          </a:prstGeom>
          <a:noFill/>
          <a:ln w="9525" cap="flat" cmpd="sng">
            <a:solidFill>
              <a:schemeClr val="dk2"/>
            </a:solidFill>
            <a:prstDash val="solid"/>
            <a:round/>
            <a:headEnd type="none" w="med" len="med"/>
            <a:tailEnd type="none" w="med" len="med"/>
          </a:ln>
        </p:spPr>
      </p:cxnSp>
      <p:sp>
        <p:nvSpPr>
          <p:cNvPr id="323" name="Google Shape;323;p18"/>
          <p:cNvSpPr/>
          <p:nvPr/>
        </p:nvSpPr>
        <p:spPr>
          <a:xfrm>
            <a:off x="6332100" y="3785100"/>
            <a:ext cx="2256900" cy="445800"/>
          </a:xfrm>
          <a:prstGeom prst="rect">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Fall Detected</a:t>
            </a:r>
            <a:endParaRPr b="1">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Pitfalls</a:t>
            </a:r>
            <a:endParaRPr/>
          </a:p>
        </p:txBody>
      </p:sp>
      <p:sp>
        <p:nvSpPr>
          <p:cNvPr id="329" name="Google Shape;329;p19"/>
          <p:cNvSpPr txBox="1">
            <a:spLocks noGrp="1"/>
          </p:cNvSpPr>
          <p:nvPr>
            <p:ph type="body" idx="1"/>
          </p:nvPr>
        </p:nvSpPr>
        <p:spPr>
          <a:xfrm>
            <a:off x="1056750" y="1480725"/>
            <a:ext cx="7030500" cy="3125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During the research and development (R&amp;D) of the project, it was hard to consistently work on the code base with other assignments taking priority. As soon as we would get in a “groove”, we were interrupted with an assignment or other work with higher priority.</a:t>
            </a:r>
            <a:br>
              <a:rPr lang="en"/>
            </a:br>
            <a:endParaRPr/>
          </a:p>
          <a:p>
            <a:pPr marL="457200" lvl="0" indent="-311150" algn="l" rtl="0">
              <a:spcBef>
                <a:spcPts val="0"/>
              </a:spcBef>
              <a:spcAft>
                <a:spcPts val="0"/>
              </a:spcAft>
              <a:buSzPts val="1300"/>
              <a:buChar char="-"/>
            </a:pPr>
            <a:r>
              <a:rPr lang="en"/>
              <a:t>During the R&amp;D of the project, we as a team set unrealistic targets and/or deadlines for features in our project. This led to poor time and priority decisions, which ultimately slowed down certain features from being included in the final project.</a:t>
            </a:r>
            <a:br>
              <a:rPr lang="en"/>
            </a:br>
            <a:endParaRPr/>
          </a:p>
          <a:p>
            <a:pPr marL="457200" lvl="0" indent="-311150" algn="l" rtl="0">
              <a:spcBef>
                <a:spcPts val="0"/>
              </a:spcBef>
              <a:spcAft>
                <a:spcPts val="0"/>
              </a:spcAft>
              <a:buSzPts val="1300"/>
              <a:buChar char="-"/>
            </a:pPr>
            <a:r>
              <a:rPr lang="en"/>
              <a:t>At the beginning, we struggled with determining how we wanted to go about detecting people in frame. This was the biggest hurdle we had and we ended up putting a significant amount of time towards US:03 as a result.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Software</a:t>
            </a:r>
            <a:endParaRPr/>
          </a:p>
        </p:txBody>
      </p:sp>
      <p:sp>
        <p:nvSpPr>
          <p:cNvPr id="335" name="Google Shape;335;p20"/>
          <p:cNvSpPr txBox="1">
            <a:spLocks noGrp="1"/>
          </p:cNvSpPr>
          <p:nvPr>
            <p:ph type="body" idx="1"/>
          </p:nvPr>
        </p:nvSpPr>
        <p:spPr>
          <a:xfrm>
            <a:off x="1303800" y="1770725"/>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t>Technologies</a:t>
            </a:r>
            <a:endParaRPr b="1" u="sng"/>
          </a:p>
          <a:p>
            <a:pPr marL="457200" lvl="0" indent="-311150" algn="l" rtl="0">
              <a:spcBef>
                <a:spcPts val="1600"/>
              </a:spcBef>
              <a:spcAft>
                <a:spcPts val="0"/>
              </a:spcAft>
              <a:buSzPts val="1300"/>
              <a:buChar char="-"/>
            </a:pPr>
            <a:r>
              <a:rPr lang="en" b="1"/>
              <a:t>OpenCV</a:t>
            </a:r>
            <a:r>
              <a:rPr lang="en"/>
              <a:t> : OpenCV (Open Source Computer Vision </a:t>
            </a:r>
            <a:br>
              <a:rPr lang="en"/>
            </a:br>
            <a:r>
              <a:rPr lang="en"/>
              <a:t>Library) is an open source computer vision and </a:t>
            </a:r>
            <a:br>
              <a:rPr lang="en"/>
            </a:br>
            <a:r>
              <a:rPr lang="en"/>
              <a:t>machine learning software library.</a:t>
            </a:r>
            <a:br>
              <a:rPr lang="en"/>
            </a:br>
            <a:r>
              <a:rPr lang="en" u="sng">
                <a:solidFill>
                  <a:schemeClr val="hlink"/>
                </a:solidFill>
                <a:hlinkClick r:id="rId3"/>
              </a:rPr>
              <a:t>https://opencv.org/</a:t>
            </a:r>
            <a:br>
              <a:rPr lang="en"/>
            </a:br>
            <a:endParaRPr b="1"/>
          </a:p>
          <a:p>
            <a:pPr marL="457200" lvl="0" indent="-311150" algn="l" rtl="0">
              <a:spcBef>
                <a:spcPts val="0"/>
              </a:spcBef>
              <a:spcAft>
                <a:spcPts val="0"/>
              </a:spcAft>
              <a:buSzPts val="1300"/>
              <a:buChar char="-"/>
            </a:pPr>
            <a:r>
              <a:rPr lang="en" b="1"/>
              <a:t>Psycopg2 :  </a:t>
            </a:r>
            <a:r>
              <a:rPr lang="en"/>
              <a:t>Psycopg is the most popular PostgreSQL </a:t>
            </a:r>
            <a:br>
              <a:rPr lang="en"/>
            </a:br>
            <a:r>
              <a:rPr lang="en"/>
              <a:t>database adapter for the Python programming language.</a:t>
            </a:r>
            <a:br>
              <a:rPr lang="en"/>
            </a:br>
            <a:r>
              <a:rPr lang="en" u="sng">
                <a:solidFill>
                  <a:schemeClr val="hlink"/>
                </a:solidFill>
                <a:hlinkClick r:id="rId4"/>
              </a:rPr>
              <a:t>https://www.psycopg.org/</a:t>
            </a:r>
            <a:br>
              <a:rPr lang="en"/>
            </a:br>
            <a:endParaRPr/>
          </a:p>
        </p:txBody>
      </p:sp>
      <p:pic>
        <p:nvPicPr>
          <p:cNvPr id="336" name="Google Shape;336;p20"/>
          <p:cNvPicPr preferRelativeResize="0"/>
          <p:nvPr/>
        </p:nvPicPr>
        <p:blipFill>
          <a:blip r:embed="rId5">
            <a:alphaModFix amt="99000"/>
          </a:blip>
          <a:stretch>
            <a:fillRect/>
          </a:stretch>
        </p:blipFill>
        <p:spPr>
          <a:xfrm>
            <a:off x="6346250" y="1840598"/>
            <a:ext cx="2599651" cy="1462300"/>
          </a:xfrm>
          <a:prstGeom prst="rect">
            <a:avLst/>
          </a:prstGeom>
          <a:noFill/>
          <a:ln>
            <a:noFill/>
          </a:ln>
          <a:effectLst>
            <a:outerShdw blurRad="57150" dist="19050" dir="5400000" algn="bl" rotWithShape="0">
              <a:srgbClr val="000000">
                <a:alpha val="4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Software (cont.)</a:t>
            </a:r>
            <a:endParaRPr/>
          </a:p>
        </p:txBody>
      </p:sp>
      <p:sp>
        <p:nvSpPr>
          <p:cNvPr id="342" name="Google Shape;342;p21"/>
          <p:cNvSpPr txBox="1">
            <a:spLocks noGrp="1"/>
          </p:cNvSpPr>
          <p:nvPr>
            <p:ph type="body" idx="1"/>
          </p:nvPr>
        </p:nvSpPr>
        <p:spPr>
          <a:xfrm>
            <a:off x="1303800" y="1768750"/>
            <a:ext cx="7030500" cy="260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t>Technologies</a:t>
            </a:r>
            <a:endParaRPr b="1" u="sng"/>
          </a:p>
          <a:p>
            <a:pPr marL="457200" lvl="0" indent="-311150" algn="l" rtl="0">
              <a:spcBef>
                <a:spcPts val="1600"/>
              </a:spcBef>
              <a:spcAft>
                <a:spcPts val="0"/>
              </a:spcAft>
              <a:buSzPts val="1300"/>
              <a:buChar char="-"/>
            </a:pPr>
            <a:r>
              <a:rPr lang="en" b="1"/>
              <a:t>Numpy : </a:t>
            </a:r>
            <a:r>
              <a:rPr lang="en"/>
              <a:t>library that provides a</a:t>
            </a:r>
            <a:r>
              <a:rPr lang="en" b="1"/>
              <a:t> </a:t>
            </a:r>
            <a:r>
              <a:rPr lang="en"/>
              <a:t>large collection of high-level mathematical functions to operate on multi-dimensional arrays and matrices.</a:t>
            </a:r>
            <a:br>
              <a:rPr lang="en"/>
            </a:br>
            <a:r>
              <a:rPr lang="en" u="sng">
                <a:solidFill>
                  <a:schemeClr val="hlink"/>
                </a:solidFill>
                <a:hlinkClick r:id="rId3"/>
              </a:rPr>
              <a:t>https://numpy.org/</a:t>
            </a:r>
            <a:br>
              <a:rPr lang="en"/>
            </a:br>
            <a:endParaRPr/>
          </a:p>
          <a:p>
            <a:pPr marL="457200" lvl="0" indent="-311150" algn="l" rtl="0">
              <a:spcBef>
                <a:spcPts val="0"/>
              </a:spcBef>
              <a:spcAft>
                <a:spcPts val="0"/>
              </a:spcAft>
              <a:buSzPts val="1300"/>
              <a:buChar char="-"/>
            </a:pPr>
            <a:r>
              <a:rPr lang="en" b="1"/>
              <a:t>Imutils</a:t>
            </a:r>
            <a:r>
              <a:rPr lang="en"/>
              <a:t> : A series of convenience functions to make basic image processing functions such as translation, rotation, resizing, skeletonization, displaying Matplotlib images, sorting contours, detecting edges, and much more easier with OpenCV and both Python 2.7 and Python 3.</a:t>
            </a:r>
            <a:br>
              <a:rPr lang="en"/>
            </a:br>
            <a:r>
              <a:rPr lang="en" u="sng">
                <a:solidFill>
                  <a:schemeClr val="hlink"/>
                </a:solidFill>
                <a:hlinkClick r:id="rId4"/>
              </a:rPr>
              <a:t>https://github.com/jrosebr1/imutils</a:t>
            </a:r>
            <a:br>
              <a:rPr lang="en"/>
            </a:br>
            <a:br>
              <a:rPr lang="en"/>
            </a:br>
            <a:br>
              <a:rPr lang="en"/>
            </a:br>
            <a:br>
              <a:rPr lang="en"/>
            </a:br>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811</Words>
  <Application>Microsoft Office PowerPoint</Application>
  <PresentationFormat>On-screen Show (16:9)</PresentationFormat>
  <Paragraphs>59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Maven Pro</vt:lpstr>
      <vt:lpstr>Nunito</vt:lpstr>
      <vt:lpstr>Arial</vt:lpstr>
      <vt:lpstr>Momentum</vt:lpstr>
      <vt:lpstr>Fall Detection Group 4</vt:lpstr>
      <vt:lpstr>PowerPoint Presentation</vt:lpstr>
      <vt:lpstr>Project Motivation</vt:lpstr>
      <vt:lpstr>Project Goals</vt:lpstr>
      <vt:lpstr>Project Development</vt:lpstr>
      <vt:lpstr>System Functionalities</vt:lpstr>
      <vt:lpstr>Project Pitfalls</vt:lpstr>
      <vt:lpstr>System Software</vt:lpstr>
      <vt:lpstr>System Software (cont.)</vt:lpstr>
      <vt:lpstr>System Software (cont.)</vt:lpstr>
      <vt:lpstr>Project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Fall Detection Group 4</dc:title>
  <cp:lastModifiedBy>Burris, Gavin B</cp:lastModifiedBy>
  <cp:revision>2</cp:revision>
  <dcterms:modified xsi:type="dcterms:W3CDTF">2020-12-04T05:44:53Z</dcterms:modified>
</cp:coreProperties>
</file>